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16" r:id="rId5"/>
    <p:sldMasterId id="2147483727" r:id="rId6"/>
    <p:sldMasterId id="2147483738" r:id="rId7"/>
    <p:sldMasterId id="2147483751" r:id="rId8"/>
    <p:sldMasterId id="2147483755" r:id="rId9"/>
    <p:sldMasterId id="2147483759" r:id="rId10"/>
  </p:sldMasterIdLst>
  <p:notesMasterIdLst>
    <p:notesMasterId r:id="rId22"/>
  </p:notesMasterIdLst>
  <p:sldIdLst>
    <p:sldId id="266" r:id="rId11"/>
    <p:sldId id="271" r:id="rId12"/>
    <p:sldId id="272" r:id="rId13"/>
    <p:sldId id="270" r:id="rId14"/>
    <p:sldId id="269" r:id="rId15"/>
    <p:sldId id="274" r:id="rId16"/>
    <p:sldId id="275" r:id="rId17"/>
    <p:sldId id="281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23AF-AB4F-484B-AA8A-D6A6FEA9FBD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1F882-2B39-452E-8769-AFF94BF4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4296-955E-44C4-A290-936679501D7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2044700"/>
            <a:ext cx="2760663" cy="207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1F882-2B39-452E-8769-AFF94BF4B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1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5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55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73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48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537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66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9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47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7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9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7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0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951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517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848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168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41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32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43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82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2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43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1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408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957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6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02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4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24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7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957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5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7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0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757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772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238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665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936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97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4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761" y="2069144"/>
            <a:ext cx="443483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760" y="2971800"/>
            <a:ext cx="4434840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760" y="37719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960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94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EDA-929A-4BC7-B901-077490DEA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21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2500"/>
            <a:ext cx="3810000" cy="3949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9C2D-907D-4B74-B25D-4484D80B2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40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AD02-EE0C-41FD-B8AF-4C26466DC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53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 t="13675" b="9258"/>
          <a:stretch>
            <a:fillRect/>
          </a:stretch>
        </p:blipFill>
        <p:spPr bwMode="auto">
          <a:xfrm>
            <a:off x="-47625" y="0"/>
            <a:ext cx="91916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3"/>
          <p:cNvSpPr/>
          <p:nvPr userDrawn="1"/>
        </p:nvSpPr>
        <p:spPr>
          <a:xfrm>
            <a:off x="914400" y="3962400"/>
            <a:ext cx="5334000" cy="1752600"/>
          </a:xfrm>
          <a:prstGeom prst="round2DiagRect">
            <a:avLst>
              <a:gd name="adj1" fmla="val 615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8CC63F"/>
              </a:solidFill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181101" y="4191000"/>
            <a:ext cx="4800600" cy="8346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1099" y="5109062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099" y="5791200"/>
            <a:ext cx="3352800" cy="413544"/>
          </a:xfrm>
        </p:spPr>
        <p:txBody>
          <a:bodyPr anchor="ctr"/>
          <a:lstStyle>
            <a:lvl1pPr marL="0" indent="0" algn="l">
              <a:buFontTx/>
              <a:buNone/>
              <a:defRPr lang="en-US" sz="1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47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887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03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8643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CAPA\- PhotoShare -\TD Images\Advertisements\People Sitting on TD Green Chair\02_People sitting on green chair.jpg"/>
          <p:cNvPicPr>
            <a:picLocks noChangeAspect="1" noChangeArrowheads="1"/>
          </p:cNvPicPr>
          <p:nvPr userDrawn="1"/>
        </p:nvPicPr>
        <p:blipFill>
          <a:blip r:embed="rId3"/>
          <a:srcRect l="18245" t="35666"/>
          <a:stretch>
            <a:fillRect/>
          </a:stretch>
        </p:blipFill>
        <p:spPr bwMode="auto">
          <a:xfrm>
            <a:off x="5915025" y="3181350"/>
            <a:ext cx="323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 userDrawn="1"/>
        </p:nvSpPr>
        <p:spPr>
          <a:xfrm>
            <a:off x="576263" y="1998663"/>
            <a:ext cx="5338762" cy="1963737"/>
          </a:xfrm>
          <a:prstGeom prst="round2DiagRect">
            <a:avLst>
              <a:gd name="adj1" fmla="val 651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/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847254" y="2209800"/>
            <a:ext cx="4800600" cy="1068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7252" y="3354234"/>
            <a:ext cx="4797858" cy="406400"/>
          </a:xfrm>
        </p:spPr>
        <p:txBody>
          <a:bodyPr anchor="ctr"/>
          <a:lstStyle>
            <a:lvl1pPr marL="0" indent="0" algn="l">
              <a:buFontTx/>
              <a:buNone/>
              <a:defRPr sz="20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7252" y="5918200"/>
            <a:ext cx="3352800" cy="406400"/>
          </a:xfrm>
        </p:spPr>
        <p:txBody>
          <a:bodyPr anchor="ctr"/>
          <a:lstStyle>
            <a:lvl1pPr marL="0" indent="0" algn="l">
              <a:buFontTx/>
              <a:buNone/>
              <a:defRPr lang="en-US" sz="1600" b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304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76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484563" y="4953000"/>
            <a:ext cx="21748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6" descr="TD Logo 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95400"/>
            <a:ext cx="2133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D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hidden">
          <a:xfrm>
            <a:off x="3505200" y="1295400"/>
            <a:ext cx="2133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2113" y="3429000"/>
            <a:ext cx="8359775" cy="1228725"/>
          </a:xfrm>
        </p:spPr>
        <p:txBody>
          <a:bodyPr anchor="b"/>
          <a:lstStyle>
            <a:lvl1pPr algn="ctr"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Master Title First Line </a:t>
            </a:r>
            <a:br>
              <a:rPr lang="en-CA" noProof="0" smtClean="0"/>
            </a:br>
            <a:r>
              <a:rPr lang="en-CA" noProof="0" smtClean="0"/>
              <a:t>Master Title Second Line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788" y="5270500"/>
            <a:ext cx="8226425" cy="1001713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144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3E77-CF6B-4D2A-8552-A62056779D2C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9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61CF-7A76-4053-A156-EDA863CBDAE2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42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152525"/>
            <a:ext cx="4222750" cy="527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222750" cy="527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974D-FBD3-407A-815B-1A051D7DDE06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7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028B-3779-47A3-BCE9-FA80B21FE2D8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1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4B4D-1D94-4EDB-BF2E-2C7609A341BA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7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6F52-1BD7-41EC-B1C4-918711944CDE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49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ADD51-4568-4F49-9910-B4E9FACA3BA0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82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A494-569E-4764-94E6-E2B20A58BAD9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6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9"/>
          <p:cNvSpPr/>
          <p:nvPr userDrawn="1"/>
        </p:nvSpPr>
        <p:spPr>
          <a:xfrm>
            <a:off x="579438" y="1924050"/>
            <a:ext cx="4830762" cy="1638300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8CC63F"/>
              </a:solidFill>
            </a:endParaRPr>
          </a:p>
        </p:txBody>
      </p:sp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81025" y="5302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159000"/>
            <a:ext cx="42925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2946400"/>
            <a:ext cx="4290147" cy="406400"/>
          </a:xfrm>
        </p:spPr>
        <p:txBody>
          <a:bodyPr anchor="ctr"/>
          <a:lstStyle>
            <a:lvl1pPr marL="0" indent="0" algn="l">
              <a:buFontTx/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94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856B-C2DA-4DE7-AEAE-9AB21AD2199B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7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69850"/>
            <a:ext cx="2149475" cy="635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69850"/>
            <a:ext cx="6296025" cy="635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B735-D94A-45D2-82DA-A0DE3BFCBB6B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20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9850"/>
            <a:ext cx="7834312" cy="782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3050" y="1152525"/>
            <a:ext cx="8597900" cy="52736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1133-E36C-41F9-AD00-BE701854A430}" type="slidenum">
              <a:rPr lang="en-CA">
                <a:solidFill>
                  <a:srgbClr val="00B624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92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1163" y="1322388"/>
            <a:ext cx="4664075" cy="1252537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3" y="2698750"/>
            <a:ext cx="4664075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4492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5153-B247-4258-8539-2445B1F8E97F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49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srgbClr val="6A737B"/>
                </a:solidFill>
              </a:rPr>
              <a:pPr/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98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1163" y="1322388"/>
            <a:ext cx="4664075" cy="1252537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3" y="2698750"/>
            <a:ext cx="4664075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251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5153-B247-4258-8539-2445B1F8E97F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88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srgbClr val="6A737B"/>
                </a:solidFill>
              </a:rPr>
              <a:pPr/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58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ea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5925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1163" y="1322388"/>
            <a:ext cx="4664075" cy="1252537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3" y="2698750"/>
            <a:ext cx="4664075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6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581025" y="542925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607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5153-B247-4258-8539-2445B1F8E97F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9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D Shield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D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662863" y="5497513"/>
            <a:ext cx="9255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83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5763"/>
            <a:ext cx="67833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90663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575425"/>
            <a:ext cx="647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CDB56-4719-4F52-8C81-EC9A28736514}" type="slidenum">
              <a:rPr lang="en-US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88" y="64770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64313"/>
            <a:ext cx="525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06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3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8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2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D 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hidden">
          <a:xfrm>
            <a:off x="8072438" y="531813"/>
            <a:ext cx="4937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2500"/>
            <a:ext cx="777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23050"/>
            <a:ext cx="6477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EEDA4-E56E-41B8-9DFB-04151715B2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1938"/>
            <a:ext cx="5256213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588" y="65659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582613" y="536575"/>
            <a:ext cx="6323012" cy="1055688"/>
          </a:xfrm>
          <a:prstGeom prst="round2DiagRect">
            <a:avLst>
              <a:gd name="adj1" fmla="val 1607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684213"/>
            <a:ext cx="60055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8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762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76263" indent="-1635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50888" indent="-17303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917575" indent="-165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Banner no logo"/>
          <p:cNvPicPr>
            <a:picLocks noChangeAspect="1" noChangeArrowheads="1"/>
          </p:cNvPicPr>
          <p:nvPr/>
        </p:nvPicPr>
        <p:blipFill>
          <a:blip r:embed="rId14"/>
          <a:srcRect t="1027"/>
          <a:stretch>
            <a:fillRect/>
          </a:stretch>
        </p:blipFill>
        <p:spPr bwMode="invGray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74063" y="234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hidden">
          <a:xfrm>
            <a:off x="8374063" y="234950"/>
            <a:ext cx="495300" cy="438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4163" y="69850"/>
            <a:ext cx="78343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Title</a:t>
            </a:r>
            <a:br>
              <a:rPr lang="en-CA" smtClean="0"/>
            </a:br>
            <a:r>
              <a:rPr lang="en-CA" smtClean="0"/>
              <a:t>Include Two Lines of Text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152525"/>
            <a:ext cx="85979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3250" y="6494463"/>
            <a:ext cx="647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BC6BB-4211-4E94-93D7-545F97EE77C2}" type="slidenum">
              <a:rPr lang="en-CA">
                <a:solidFill>
                  <a:srgbClr val="00B62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00B62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860425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090613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1320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778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5763"/>
            <a:ext cx="67833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90663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575425"/>
            <a:ext cx="647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CDB56-4719-4F52-8C81-EC9A28736514}" type="slidenum">
              <a:rPr lang="en-US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88" y="64770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64313"/>
            <a:ext cx="525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953375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5763"/>
            <a:ext cx="67833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90663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575425"/>
            <a:ext cx="647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CDB56-4719-4F52-8C81-EC9A28736514}" type="slidenum">
              <a:rPr lang="en-US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88" y="6477000"/>
            <a:ext cx="914082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64313"/>
            <a:ext cx="525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ca.fsc.org/tembec.260.htm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hyperlink" Target="https://ca.fsc.org/kruger-products.258.htm" TargetMode="External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11163" y="1888431"/>
            <a:ext cx="6753125" cy="460449"/>
          </a:xfrm>
        </p:spPr>
        <p:txBody>
          <a:bodyPr/>
          <a:lstStyle/>
          <a:p>
            <a:r>
              <a:rPr lang="en-US" sz="2400" dirty="0" smtClean="0"/>
              <a:t>The Benefits of Achieving a Made-in-Canada Solution to FPIC in the Forestry Sector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CA" dirty="0" smtClean="0"/>
              <a:t>Forest Stewardship and FPIC</a:t>
            </a:r>
          </a:p>
          <a:p>
            <a:r>
              <a:rPr lang="en-CA" dirty="0" smtClean="0"/>
              <a:t>December 3, 2014</a:t>
            </a:r>
          </a:p>
          <a:p>
            <a:endParaRPr lang="en-CA" dirty="0" smtClean="0"/>
          </a:p>
          <a:p>
            <a:r>
              <a:rPr lang="en-CA" dirty="0" smtClean="0"/>
              <a:t>Karen Clarke-Whistler</a:t>
            </a:r>
          </a:p>
          <a:p>
            <a:r>
              <a:rPr lang="en-CA" dirty="0" smtClean="0"/>
              <a:t>Chief Environment Officer</a:t>
            </a:r>
          </a:p>
          <a:p>
            <a:r>
              <a:rPr lang="en-CA" dirty="0" smtClean="0"/>
              <a:t>TD Bank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and Social Risk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10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7800"/>
            <a:ext cx="7277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9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11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0" y="1219200"/>
            <a:ext cx="5748800" cy="51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7863"/>
            <a:ext cx="3358611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1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Economic Development for Aboriginal Peoples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35153-B247-4258-8539-2445B1F8E97F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286000"/>
            <a:ext cx="23526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7"/>
            <a:ext cx="506523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8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the Forest Products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consumer products from wood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Bio-refineries: chemical pulping to produce wood based polymers, chemicals, and fuels</a:t>
            </a:r>
          </a:p>
          <a:p>
            <a:r>
              <a:rPr lang="en-US" dirty="0"/>
              <a:t>Bio-materials: </a:t>
            </a:r>
            <a:r>
              <a:rPr lang="en-US" dirty="0" err="1"/>
              <a:t>nano</a:t>
            </a:r>
            <a:r>
              <a:rPr lang="en-US" dirty="0"/>
              <a:t>-crystalline cellulose: bio-plastics, improved textiles, enhanced papers, improved plastics and specialized coatings</a:t>
            </a:r>
          </a:p>
          <a:p>
            <a:r>
              <a:rPr lang="en-US" dirty="0" smtClean="0"/>
              <a:t>Bioenergy: solid and liquid fuels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35153-B247-4258-8539-2445B1F8E97F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1719054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2286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66" y="5257800"/>
            <a:ext cx="13377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219348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99" y="3084415"/>
            <a:ext cx="1809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FSC from a User’s Perspective:</a:t>
            </a:r>
            <a:br>
              <a:rPr lang="en-US" dirty="0" smtClean="0"/>
            </a:br>
            <a:r>
              <a:rPr lang="en-US" dirty="0" smtClean="0"/>
              <a:t>WHO USES FSC?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srgbClr val="6A737B"/>
                </a:solidFill>
              </a:rPr>
              <a:pPr/>
              <a:t>4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95400"/>
            <a:ext cx="1838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2653"/>
            <a:ext cx="844747" cy="8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embec Logo (© Tembec)">
            <a:hlinkClick r:id="rId6" tooltip="Tembec Logo (© Tembec)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2165"/>
            <a:ext cx="1809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44" y="1066800"/>
            <a:ext cx="1591756" cy="92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Kruger Products (© Kruger Products)">
            <a:hlinkClick r:id="rId9" tooltip="Kruger Products (© Kruger Products)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38" y="2057400"/>
            <a:ext cx="1689347" cy="9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1" y="3390640"/>
            <a:ext cx="826603" cy="8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79" y="5257800"/>
            <a:ext cx="2176463" cy="45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9796"/>
            <a:ext cx="1271588" cy="95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61" y="1988343"/>
            <a:ext cx="1253139" cy="7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7243"/>
            <a:ext cx="1725744" cy="8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1" y="2073854"/>
            <a:ext cx="908338" cy="9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78" y="1960962"/>
            <a:ext cx="1365010" cy="102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11" y="1371600"/>
            <a:ext cx="1536039" cy="5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298853"/>
            <a:ext cx="1428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390775"/>
            <a:ext cx="1095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3" y="4298853"/>
            <a:ext cx="766763" cy="8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333999"/>
            <a:ext cx="800100" cy="73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681537"/>
          </a:xfrm>
          <a:ln w="3175"/>
        </p:spPr>
        <p:txBody>
          <a:bodyPr/>
          <a:lstStyle/>
          <a:p>
            <a:pPr marL="0" indent="0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b="1" dirty="0" smtClean="0">
                <a:solidFill>
                  <a:schemeClr val="tx2"/>
                </a:solidFill>
              </a:rPr>
              <a:t>Everyone!</a:t>
            </a:r>
            <a:endParaRPr lang="en-US" sz="9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BRAND is OUR BRAND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35153-B247-4258-8539-2445B1F8E97F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4990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 Leadership Council: 50/50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6</a:t>
            </a:fld>
            <a:endParaRPr lang="en-US" dirty="0">
              <a:solidFill>
                <a:srgbClr val="6A737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2845"/>
              </p:ext>
            </p:extLst>
          </p:nvPr>
        </p:nvGraphicFramePr>
        <p:xfrm>
          <a:off x="4572000" y="3923211"/>
          <a:ext cx="4419600" cy="2316480"/>
        </p:xfrm>
        <a:graphic>
          <a:graphicData uri="http://schemas.openxmlformats.org/drawingml/2006/table">
            <a:tbl>
              <a:tblPr firstRow="1" bandRow="1"/>
              <a:tblGrid>
                <a:gridCol w="2057400"/>
                <a:gridCol w="2362200"/>
              </a:tblGrid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Alberta</a:t>
                      </a:r>
                      <a:r>
                        <a:rPr lang="en-US" sz="1400" baseline="0" dirty="0" smtClean="0"/>
                        <a:t> Pacific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Batirente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Cdn Boreal Initiative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CPAWS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Delcho First Nations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Desjardins Funds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Domtar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Ducks Unlimited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Innu Nation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Kaska Nation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Pembina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NEI Investment Fund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Poplar River First Nation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Suncor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TD Bank Group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Tembec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Treaty 8 First Nations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http://www.borealcanada.ca/images/BLClogo-Eng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2057400"/>
            <a:ext cx="381000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Committed to preserving </a:t>
            </a:r>
            <a:r>
              <a:rPr lang="en-US" dirty="0"/>
              <a:t>at least half of the Boreal Forest in a network of large interconnected protected areas </a:t>
            </a:r>
            <a:r>
              <a:rPr lang="en-US" dirty="0" smtClean="0"/>
              <a:t>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sustainable communities, world-leading ecosystem-based resource management practices and state-of-the-art stewardship practices in the remaining landscape.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6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Guidance on FPIC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7</a:t>
            </a:fld>
            <a:endParaRPr lang="en-US" dirty="0">
              <a:solidFill>
                <a:srgbClr val="6A737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97832"/>
            <a:ext cx="3352800" cy="44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7696" y="1797832"/>
            <a:ext cx="4114800" cy="476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Boreal Leadership Council</a:t>
            </a:r>
          </a:p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2012: Practical Guidance for developers and aboriginal communities</a:t>
            </a:r>
          </a:p>
          <a:p>
            <a:pPr>
              <a:defRPr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2015: Examples of Canadian Best Practice Examples of FPIC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6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85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FPIC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8</a:t>
            </a:fld>
            <a:endParaRPr lang="en-US" dirty="0">
              <a:solidFill>
                <a:srgbClr val="6A737B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02232"/>
              </p:ext>
            </p:extLst>
          </p:nvPr>
        </p:nvGraphicFramePr>
        <p:xfrm>
          <a:off x="762000" y="1066800"/>
          <a:ext cx="7086600" cy="52996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66800"/>
                <a:gridCol w="1632161"/>
                <a:gridCol w="4387639"/>
              </a:tblGrid>
              <a:tr h="44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FREE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Free of coercion, manipulation, or intimidation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 Applies equally to developers, government, non-governmental organizations, and communities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Adequate capacity to decide, free of pressure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Self-sufficiency and ability to be self-determining in decision making in a community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PRIOR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Early triggers of FPIC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Triggers </a:t>
                      </a: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will vary by scale of project and extent of community impacts.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Life cycle approach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FPIC</a:t>
                      </a:r>
                      <a:r>
                        <a:rPr lang="en-CA" sz="1200" baseline="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must </a:t>
                      </a: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also be maintained over the life cycle of the project. 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 Timing 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Sufficient time for making decisions in advance 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INFORMED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Balanced information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Relevant</a:t>
                      </a: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, information from a variety of sources and perspectives.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Trusted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Information should not be seen as one-sided or biased.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Accessible and Inclusive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Inclusive of a broad range of community and stakeholder groups and </a:t>
                      </a: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interests.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Capacity, expertise and financing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Adequate financial resources and capacity to properly make a decision.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Understanding dissent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When there is strong dissent, the basis and underlying factors need to be understood.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23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FPIC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6A737B"/>
                </a:solidFill>
              </a:rPr>
              <a:pPr/>
              <a:t>9</a:t>
            </a:fld>
            <a:endParaRPr lang="en-US" dirty="0">
              <a:solidFill>
                <a:srgbClr val="6A737B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01259"/>
              </p:ext>
            </p:extLst>
          </p:nvPr>
        </p:nvGraphicFramePr>
        <p:xfrm>
          <a:off x="762000" y="1407493"/>
          <a:ext cx="7086600" cy="307954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66428"/>
                <a:gridCol w="1732533"/>
                <a:gridCol w="4387639"/>
              </a:tblGrid>
              <a:tr h="290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CONSENT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Definition of consent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Confirm the process both for attaining consent and maintaining consent and obtain agreement from all parties at the beginning of the process.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Broad-based consent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Use multiple processes and seek to </a:t>
                      </a: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build </a:t>
                      </a: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consent.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Dispute resolution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Should </a:t>
                      </a: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be defined as part of the consent process and as part of the ongoing implementation </a:t>
                      </a:r>
                      <a:r>
                        <a:rPr lang="en-CA" sz="1200" dirty="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plan.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Ratification of decision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Define the mechanisms for determining community support and what constitutes an acceptable outcome.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Documentation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Document the consent process.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Consent through the project life cycle</a:t>
                      </a:r>
                      <a:endParaRPr lang="en-US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Consent can be given or removed at different stages of the project, and can take </a:t>
                      </a:r>
                      <a:r>
                        <a:rPr lang="en-CA" sz="1200">
                          <a:effectLst/>
                          <a:latin typeface="Verdana"/>
                          <a:ea typeface="Times New Roman"/>
                          <a:cs typeface="Arial"/>
                        </a:rPr>
                        <a:t>different </a:t>
                      </a:r>
                      <a:r>
                        <a:rPr lang="en-CA" sz="1200" smtClean="0">
                          <a:effectLst/>
                          <a:latin typeface="Verdana"/>
                          <a:ea typeface="Times New Roman"/>
                          <a:cs typeface="Arial"/>
                        </a:rPr>
                        <a:t>forms.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A "no" decision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Understanding of a “no” decision by communities.</a:t>
                      </a:r>
                      <a:endParaRPr lang="en-US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9700" marR="39700" marT="39700" marB="39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0214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Leaves (2)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APA CS Template_Standard_02">
  <a:themeElements>
    <a:clrScheme name="CAPA CS Brand Colours">
      <a:dk1>
        <a:srgbClr val="000000"/>
      </a:dk1>
      <a:lt1>
        <a:srgbClr val="FFFFFF"/>
      </a:lt1>
      <a:dk2>
        <a:srgbClr val="00B624"/>
      </a:dk2>
      <a:lt2>
        <a:srgbClr val="163D22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808083"/>
      </a:accent5>
      <a:accent6>
        <a:srgbClr val="3E6856"/>
      </a:accent6>
      <a:hlink>
        <a:srgbClr val="739283"/>
      </a:hlink>
      <a:folHlink>
        <a:srgbClr val="E0EBE7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5E0"/>
        </a:solidFill>
        <a:ln>
          <a:noFill/>
        </a:ln>
        <a:effectLst/>
      </a:spPr>
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spcAft>
            <a:spcPts val="2400"/>
          </a:spcAft>
          <a:defRPr dirty="0" smtClean="0">
            <a:solidFill>
              <a:srgbClr val="163D22"/>
            </a:solidFill>
            <a:latin typeface="Arial"/>
            <a:cs typeface="Arial"/>
          </a:defRPr>
        </a:defPPr>
      </a:lstStyle>
    </a:spDef>
    <a:txDef>
      <a:spPr>
        <a:noFill/>
        <a:ln>
          <a:solidFill>
            <a:schemeClr val="bg1"/>
          </a:solidFill>
        </a:ln>
      </a:spPr>
      <a:bodyPr wrap="squar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D Green">
  <a:themeElements>
    <a:clrScheme name="TD Green 1">
      <a:dk1>
        <a:srgbClr val="000000"/>
      </a:dk1>
      <a:lt1>
        <a:srgbClr val="FFFFFF"/>
      </a:lt1>
      <a:dk2>
        <a:srgbClr val="FFFFFF"/>
      </a:dk2>
      <a:lt2>
        <a:srgbClr val="00B624"/>
      </a:lt2>
      <a:accent1>
        <a:srgbClr val="8CC63F"/>
      </a:accent1>
      <a:accent2>
        <a:srgbClr val="163D22"/>
      </a:accent2>
      <a:accent3>
        <a:srgbClr val="FFFFFF"/>
      </a:accent3>
      <a:accent4>
        <a:srgbClr val="000000"/>
      </a:accent4>
      <a:accent5>
        <a:srgbClr val="C5DFAF"/>
      </a:accent5>
      <a:accent6>
        <a:srgbClr val="13361E"/>
      </a:accent6>
      <a:hlink>
        <a:srgbClr val="B2B2B2"/>
      </a:hlink>
      <a:folHlink>
        <a:srgbClr val="5F5F5F"/>
      </a:folHlink>
    </a:clrScheme>
    <a:fontScheme name="TD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D Green 1">
        <a:dk1>
          <a:srgbClr val="000000"/>
        </a:dk1>
        <a:lt1>
          <a:srgbClr val="FFFFFF"/>
        </a:lt1>
        <a:dk2>
          <a:srgbClr val="FFFFFF"/>
        </a:dk2>
        <a:lt2>
          <a:srgbClr val="00B624"/>
        </a:lt2>
        <a:accent1>
          <a:srgbClr val="8CC63F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13361E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aves (2)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aves (2)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504</Words>
  <Application>Microsoft Office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CAPA CS Template_Standard_02</vt:lpstr>
      <vt:lpstr>1_CAPA CS Template_Standard_02</vt:lpstr>
      <vt:lpstr>2_CAPA CS Template_Standard_02</vt:lpstr>
      <vt:lpstr>3_CAPA CS Template_Standard_02</vt:lpstr>
      <vt:lpstr>4_CAPA CS Template_Standard_02</vt:lpstr>
      <vt:lpstr>5_CAPA CS Template_Standard_02</vt:lpstr>
      <vt:lpstr>TD Green</vt:lpstr>
      <vt:lpstr>Leaves (2)</vt:lpstr>
      <vt:lpstr>1_Leaves (2)</vt:lpstr>
      <vt:lpstr>2_Leaves (2)</vt:lpstr>
      <vt:lpstr>The Benefits of Achieving a Made-in-Canada Solution to FPIC in the Forestry Sector</vt:lpstr>
      <vt:lpstr>Sustainable Economic Development for Aboriginal Peoples</vt:lpstr>
      <vt:lpstr>Transformation of the Forest Products Sector</vt:lpstr>
      <vt:lpstr>FSC from a User’s Perspective: WHO USES FSC?</vt:lpstr>
      <vt:lpstr>Your BRAND is OUR BRAND</vt:lpstr>
      <vt:lpstr>Boreal Leadership Council: 50/50</vt:lpstr>
      <vt:lpstr>Practical Guidance on FPIC</vt:lpstr>
      <vt:lpstr>Key Elements of FPIC</vt:lpstr>
      <vt:lpstr>Key Elements of FPIC</vt:lpstr>
      <vt:lpstr>Environmental and Social Risk Assessment</vt:lpstr>
      <vt:lpstr>Concluding Thoughts</vt:lpstr>
    </vt:vector>
  </TitlesOfParts>
  <Company>TDBFG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Peter</dc:creator>
  <cp:lastModifiedBy>Janet</cp:lastModifiedBy>
  <cp:revision>60</cp:revision>
  <dcterms:created xsi:type="dcterms:W3CDTF">2014-11-24T14:50:55Z</dcterms:created>
  <dcterms:modified xsi:type="dcterms:W3CDTF">2014-12-03T11:42:24Z</dcterms:modified>
</cp:coreProperties>
</file>